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41" r:id="rId5"/>
    <p:sldId id="353" r:id="rId6"/>
    <p:sldId id="358" r:id="rId7"/>
    <p:sldId id="359" r:id="rId8"/>
    <p:sldId id="368" r:id="rId9"/>
    <p:sldId id="362" r:id="rId10"/>
    <p:sldId id="369" r:id="rId11"/>
    <p:sldId id="370" r:id="rId12"/>
    <p:sldId id="371" r:id="rId13"/>
    <p:sldId id="382" r:id="rId14"/>
    <p:sldId id="366" r:id="rId15"/>
    <p:sldId id="367" r:id="rId16"/>
    <p:sldId id="372" r:id="rId17"/>
    <p:sldId id="374" r:id="rId18"/>
    <p:sldId id="375" r:id="rId19"/>
    <p:sldId id="376" r:id="rId20"/>
    <p:sldId id="377" r:id="rId21"/>
    <p:sldId id="378" r:id="rId22"/>
    <p:sldId id="379" r:id="rId23"/>
    <p:sldId id="381" r:id="rId24"/>
    <p:sldId id="2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50" y="10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7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4199919" y="754547"/>
            <a:ext cx="728342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스마트 </a:t>
            </a:r>
            <a:r>
              <a:rPr lang="ko-KR" altLang="en-US" sz="5400" b="1" dirty="0" err="1">
                <a:solidFill>
                  <a:schemeClr val="bg1"/>
                </a:solidFill>
                <a:latin typeface="+mj-lt"/>
              </a:rPr>
              <a:t>반려견</a:t>
            </a: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 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배급 시스템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28F8ACEF-04C0-4E28-9604-BE1971752D1C}"/>
              </a:ext>
            </a:extLst>
          </p:cNvPr>
          <p:cNvSpPr txBox="1">
            <a:spLocks/>
          </p:cNvSpPr>
          <p:nvPr/>
        </p:nvSpPr>
        <p:spPr>
          <a:xfrm>
            <a:off x="9667675" y="3950188"/>
            <a:ext cx="2160240" cy="201499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endParaRPr lang="en-US" altLang="ko-KR" sz="1400" b="1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201724651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김경호</a:t>
            </a:r>
            <a:endParaRPr lang="en-US" altLang="ko-KR" sz="1400" b="1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201724651 </a:t>
            </a:r>
            <a:r>
              <a:rPr lang="ko-KR" altLang="en-US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김장환</a:t>
            </a:r>
            <a:endParaRPr lang="en-US" altLang="ko-KR" sz="1400" b="1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201624481 </a:t>
            </a:r>
            <a:r>
              <a:rPr lang="ko-KR" altLang="en-US" sz="1400" b="1" spc="-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박윤형</a:t>
            </a:r>
            <a:endParaRPr lang="en-US" altLang="ko-KR" sz="1400" b="1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201524588 </a:t>
            </a:r>
            <a:r>
              <a:rPr lang="ko-KR" altLang="en-US" sz="1400" b="1" spc="-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조창흠</a:t>
            </a:r>
            <a:endParaRPr lang="en-US" altLang="ko-KR" sz="1400" b="1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spc="-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7F8536-8B2A-49FC-A4A4-91190AC972E9}"/>
              </a:ext>
            </a:extLst>
          </p:cNvPr>
          <p:cNvCxnSpPr>
            <a:cxnSpLocks/>
          </p:cNvCxnSpPr>
          <p:nvPr/>
        </p:nvCxnSpPr>
        <p:spPr>
          <a:xfrm>
            <a:off x="9760988" y="4330939"/>
            <a:ext cx="172235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F11B83D-33F2-42A5-B805-79076418B80D}"/>
              </a:ext>
            </a:extLst>
          </p:cNvPr>
          <p:cNvCxnSpPr>
            <a:cxnSpLocks/>
          </p:cNvCxnSpPr>
          <p:nvPr/>
        </p:nvCxnSpPr>
        <p:spPr>
          <a:xfrm>
            <a:off x="9760988" y="4772899"/>
            <a:ext cx="172235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B6E9171-CE7D-4A8B-B8C0-7D933453D061}"/>
              </a:ext>
            </a:extLst>
          </p:cNvPr>
          <p:cNvCxnSpPr>
            <a:cxnSpLocks/>
          </p:cNvCxnSpPr>
          <p:nvPr/>
        </p:nvCxnSpPr>
        <p:spPr>
          <a:xfrm>
            <a:off x="9760988" y="5226289"/>
            <a:ext cx="172235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70410FD-8DDA-46AE-9F78-D1A20B706A4A}"/>
              </a:ext>
            </a:extLst>
          </p:cNvPr>
          <p:cNvCxnSpPr>
            <a:cxnSpLocks/>
          </p:cNvCxnSpPr>
          <p:nvPr/>
        </p:nvCxnSpPr>
        <p:spPr>
          <a:xfrm>
            <a:off x="9760988" y="5662534"/>
            <a:ext cx="172235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D62BD8-4BFB-4AC8-BC88-2DC5E1793B4B}"/>
              </a:ext>
            </a:extLst>
          </p:cNvPr>
          <p:cNvCxnSpPr>
            <a:cxnSpLocks/>
          </p:cNvCxnSpPr>
          <p:nvPr/>
        </p:nvCxnSpPr>
        <p:spPr>
          <a:xfrm>
            <a:off x="9760988" y="6119734"/>
            <a:ext cx="172235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기능 </a:t>
            </a:r>
            <a:r>
              <a:rPr lang="en-US" altLang="ko-KR" sz="2500" b="1" dirty="0"/>
              <a:t>– </a:t>
            </a:r>
            <a:r>
              <a:rPr lang="ko-KR" altLang="en-US" sz="2500" b="1" dirty="0"/>
              <a:t>블루투스 통신</a:t>
            </a:r>
          </a:p>
          <a:p>
            <a:endParaRPr lang="en-US" altLang="ko-KR" sz="1000" b="1" dirty="0"/>
          </a:p>
          <a:p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사용자의 요구에 따라 블루투스 통신을 통해 식수대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배급기</a:t>
            </a:r>
            <a:r>
              <a:rPr lang="en-US" altLang="ko-KR" sz="2000" b="1" dirty="0"/>
              <a:t>, LED</a:t>
            </a:r>
            <a:r>
              <a:rPr lang="ko-KR" altLang="en-US" sz="2000" b="1" dirty="0"/>
              <a:t>를 제어할 수 있다</a:t>
            </a:r>
            <a:r>
              <a:rPr lang="en-US" altLang="ko-KR" sz="2000" b="1" dirty="0"/>
              <a:t>.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- W : </a:t>
            </a:r>
            <a:r>
              <a:rPr lang="ko-KR" altLang="en-US" sz="2000" b="1" dirty="0"/>
              <a:t>식수대 개방   </a:t>
            </a:r>
            <a:r>
              <a:rPr lang="en-US" altLang="ko-KR" sz="2000" b="1" dirty="0"/>
              <a:t>/   F : </a:t>
            </a:r>
            <a:r>
              <a:rPr lang="ko-KR" altLang="en-US" sz="2000" b="1" dirty="0" err="1"/>
              <a:t>배급기</a:t>
            </a:r>
            <a:r>
              <a:rPr lang="ko-KR" altLang="en-US" sz="2000" b="1" dirty="0"/>
              <a:t> 개방   </a:t>
            </a:r>
            <a:r>
              <a:rPr lang="en-US" altLang="ko-KR" sz="2000" b="1" dirty="0"/>
              <a:t>/   L : LED </a:t>
            </a:r>
            <a:r>
              <a:rPr lang="ko-KR" altLang="en-US" sz="2000" b="1" dirty="0"/>
              <a:t>점등   </a:t>
            </a:r>
            <a:r>
              <a:rPr lang="en-US" altLang="ko-KR" sz="2000" b="1" dirty="0"/>
              <a:t>/   E : </a:t>
            </a:r>
            <a:r>
              <a:rPr lang="ko-KR" altLang="en-US" sz="2000" b="1" dirty="0"/>
              <a:t>센서 초기화</a:t>
            </a:r>
            <a:r>
              <a:rPr lang="en-US" altLang="ko-KR" sz="2000" b="1" dirty="0"/>
              <a:t> 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과제 내용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009B9A-C94B-4DBD-A6AD-07653AD3AA36}"/>
              </a:ext>
            </a:extLst>
          </p:cNvPr>
          <p:cNvSpPr/>
          <p:nvPr/>
        </p:nvSpPr>
        <p:spPr>
          <a:xfrm>
            <a:off x="1133620" y="5836024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입력 </a:t>
            </a:r>
            <a:r>
              <a:rPr lang="en-US" altLang="ko-KR" b="1" dirty="0"/>
              <a:t>: W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8A54A-C55B-48E2-AFE4-4A646257D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886" y="3026646"/>
            <a:ext cx="2344458" cy="280937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3999AA-D87B-475C-A5C4-0F876AB7941F}"/>
              </a:ext>
            </a:extLst>
          </p:cNvPr>
          <p:cNvSpPr/>
          <p:nvPr/>
        </p:nvSpPr>
        <p:spPr>
          <a:xfrm>
            <a:off x="3679911" y="5836024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입력 </a:t>
            </a:r>
            <a:r>
              <a:rPr lang="en-US" altLang="ko-KR" b="1" dirty="0"/>
              <a:t>: F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3965CD-7CD7-42D4-B1E6-B61A9341F166}"/>
              </a:ext>
            </a:extLst>
          </p:cNvPr>
          <p:cNvSpPr/>
          <p:nvPr/>
        </p:nvSpPr>
        <p:spPr>
          <a:xfrm>
            <a:off x="6226202" y="5836024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입력 </a:t>
            </a:r>
            <a:r>
              <a:rPr lang="en-US" altLang="ko-KR" b="1" dirty="0"/>
              <a:t>: L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1C1A8A-D70E-4D87-A4FA-563D61B2B58D}"/>
              </a:ext>
            </a:extLst>
          </p:cNvPr>
          <p:cNvSpPr/>
          <p:nvPr/>
        </p:nvSpPr>
        <p:spPr>
          <a:xfrm>
            <a:off x="8772493" y="5836024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입력 </a:t>
            </a:r>
            <a:r>
              <a:rPr lang="en-US" altLang="ko-KR" b="1" dirty="0"/>
              <a:t>: E</a:t>
            </a:r>
            <a:r>
              <a:rPr lang="ko-KR" altLang="en-US" b="1" dirty="0"/>
              <a:t>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113A8B9-3881-4BC7-9413-D1DBFA25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177" y="3026646"/>
            <a:ext cx="2344458" cy="280937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592ED1E-CE07-4003-8B48-F445459B2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468" y="3030010"/>
            <a:ext cx="2343979" cy="28191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3887E52-BB98-48BB-9C0E-2E2055821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278" y="3026646"/>
            <a:ext cx="2375420" cy="28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71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기능 </a:t>
            </a:r>
            <a:r>
              <a:rPr lang="en-US" altLang="ko-KR" sz="2500" b="1" dirty="0"/>
              <a:t>– </a:t>
            </a:r>
            <a:r>
              <a:rPr lang="ko-KR" altLang="en-US" sz="2500" b="1" dirty="0"/>
              <a:t>버튼입력</a:t>
            </a:r>
          </a:p>
          <a:p>
            <a:endParaRPr lang="en-US" altLang="ko-KR" sz="1000" b="1" dirty="0"/>
          </a:p>
          <a:p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버튼 </a:t>
            </a:r>
            <a:r>
              <a:rPr lang="ko-KR" altLang="en-US" sz="2000" b="1" dirty="0" err="1"/>
              <a:t>입력시</a:t>
            </a:r>
            <a:r>
              <a:rPr lang="ko-KR" altLang="en-US" sz="2000" b="1" dirty="0"/>
              <a:t> 시스템의 현재 상태를 출력할 수 있다</a:t>
            </a:r>
            <a:r>
              <a:rPr lang="en-US" altLang="ko-KR" sz="2000" b="1" dirty="0"/>
              <a:t>.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과제 내용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CC4B29-773C-4BA1-8066-9ABADAC4C0E4}"/>
              </a:ext>
            </a:extLst>
          </p:cNvPr>
          <p:cNvSpPr/>
          <p:nvPr/>
        </p:nvSpPr>
        <p:spPr>
          <a:xfrm>
            <a:off x="2797095" y="5746375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버튼입력 전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CB2255-724E-44BD-835A-E9B1DF16B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566" y="2484554"/>
            <a:ext cx="3848048" cy="326182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959D2B-3963-4BC7-A843-7F34AD78AFB6}"/>
              </a:ext>
            </a:extLst>
          </p:cNvPr>
          <p:cNvSpPr/>
          <p:nvPr/>
        </p:nvSpPr>
        <p:spPr>
          <a:xfrm>
            <a:off x="7136013" y="5746375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버튼입력 후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AEE8C1-992C-42AB-BED7-BE7DBF1E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484" y="2484554"/>
            <a:ext cx="3848048" cy="32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1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흐름도</a:t>
            </a:r>
          </a:p>
          <a:p>
            <a:endParaRPr lang="en-US" altLang="ko-KR" sz="1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/>
              <a:t>과제 내용 </a:t>
            </a:r>
            <a:endParaRPr lang="ko-KR" altLang="en-US" sz="35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CB08D0-9D4F-4EA4-A84C-D3E0E07D9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87" y="2018611"/>
            <a:ext cx="10101942" cy="414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시나리오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1) </a:t>
            </a:r>
            <a:r>
              <a:rPr lang="ko-KR" altLang="en-US" sz="2000" b="1" dirty="0"/>
              <a:t>식수가 부족한 경우 식수 공급</a:t>
            </a:r>
          </a:p>
          <a:p>
            <a:r>
              <a:rPr lang="en-US" altLang="ko-KR" sz="2000" b="1" dirty="0"/>
              <a:t>-  </a:t>
            </a:r>
            <a:r>
              <a:rPr lang="ko-KR" altLang="en-US" sz="2000" b="1" dirty="0"/>
              <a:t>식수대에 있는 수위 센서 값이 감소된 모습을 확인한다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-  </a:t>
            </a:r>
            <a:r>
              <a:rPr lang="ko-KR" altLang="en-US" sz="2000" b="1" dirty="0"/>
              <a:t>식수 공급기가 개방되면서 식수대에 식수가 공급된다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2) </a:t>
            </a:r>
            <a:r>
              <a:rPr lang="ko-KR" altLang="en-US" sz="2000" b="1" dirty="0"/>
              <a:t>사료가 부족한 경우 사료 공급</a:t>
            </a:r>
          </a:p>
          <a:p>
            <a:r>
              <a:rPr lang="en-US" altLang="ko-KR" sz="2000" b="1" dirty="0"/>
              <a:t>-  </a:t>
            </a:r>
            <a:r>
              <a:rPr lang="ko-KR" altLang="en-US" sz="2000" b="1" dirty="0"/>
              <a:t>사료대에 무게센서의 값이 감소된 모습을 확인한다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-  </a:t>
            </a:r>
            <a:r>
              <a:rPr lang="ko-KR" altLang="en-US" sz="2000" b="1" dirty="0"/>
              <a:t>사료 배급기가 개방되면서 사료대에 사료가 배급된다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/>
              <a:t>과제 내용 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50975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시나리오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3) </a:t>
            </a:r>
            <a:r>
              <a:rPr lang="ko-KR" altLang="en-US" sz="2000" b="1" dirty="0"/>
              <a:t>주변 환경의 밝기가 어두울 경우 </a:t>
            </a:r>
            <a:r>
              <a:rPr lang="en-US" altLang="ko-KR" sz="2000" b="1" dirty="0"/>
              <a:t>LED</a:t>
            </a:r>
            <a:r>
              <a:rPr lang="ko-KR" altLang="en-US" sz="2000" b="1" dirty="0"/>
              <a:t>를 통해 주변 밝기 증가</a:t>
            </a:r>
          </a:p>
          <a:p>
            <a:r>
              <a:rPr lang="en-US" altLang="ko-KR" sz="2000" b="1" dirty="0"/>
              <a:t>-  </a:t>
            </a:r>
            <a:r>
              <a:rPr lang="ko-KR" altLang="en-US" sz="2000" b="1" dirty="0"/>
              <a:t>조도 센서를 통해 주변 환경의 밝기 값이 감소된 모습을 확인한다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/>
              <a:t>-  LED </a:t>
            </a:r>
            <a:r>
              <a:rPr lang="ko-KR" altLang="en-US" sz="2000" b="1" dirty="0"/>
              <a:t>점등을 통해 주변환경의 밝기를 증가시킨다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4) </a:t>
            </a:r>
            <a:r>
              <a:rPr lang="ko-KR" altLang="en-US" sz="2000" b="1" dirty="0"/>
              <a:t>사용자는 상황에 따라 휴대폰을 통해 식수대</a:t>
            </a:r>
            <a:r>
              <a:rPr lang="en-US" altLang="ko-KR" sz="2000" b="1" dirty="0"/>
              <a:t>,</a:t>
            </a:r>
            <a:r>
              <a:rPr lang="ko-KR" altLang="en-US" sz="2000" b="1" dirty="0" err="1"/>
              <a:t>사료대</a:t>
            </a:r>
            <a:r>
              <a:rPr lang="en-US" altLang="ko-KR" sz="2000" b="1" dirty="0"/>
              <a:t>,LED</a:t>
            </a:r>
            <a:r>
              <a:rPr lang="ko-KR" altLang="en-US" sz="2000" b="1" dirty="0"/>
              <a:t>를 제어</a:t>
            </a:r>
          </a:p>
          <a:p>
            <a:r>
              <a:rPr lang="en-US" altLang="ko-KR" sz="2000" b="1" dirty="0"/>
              <a:t>-  </a:t>
            </a:r>
            <a:r>
              <a:rPr lang="ko-KR" altLang="en-US" sz="2000" b="1" dirty="0"/>
              <a:t>휴대폰을 통해 ‘</a:t>
            </a:r>
            <a:r>
              <a:rPr lang="en-US" altLang="ko-KR" sz="2000" b="1" dirty="0"/>
              <a:t>W’ </a:t>
            </a:r>
            <a:r>
              <a:rPr lang="ko-KR" altLang="en-US" sz="2000" b="1" dirty="0"/>
              <a:t>입력 시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식수 공급</a:t>
            </a:r>
          </a:p>
          <a:p>
            <a:r>
              <a:rPr lang="en-US" altLang="ko-KR" sz="2000" b="1" dirty="0"/>
              <a:t>-  </a:t>
            </a:r>
            <a:r>
              <a:rPr lang="ko-KR" altLang="en-US" sz="2000" b="1" dirty="0"/>
              <a:t>휴대폰을 통해 ‘</a:t>
            </a:r>
            <a:r>
              <a:rPr lang="en-US" altLang="ko-KR" sz="2000" b="1" dirty="0"/>
              <a:t>F’ </a:t>
            </a:r>
            <a:r>
              <a:rPr lang="ko-KR" altLang="en-US" sz="2000" b="1" dirty="0"/>
              <a:t>입력 시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사료 배급</a:t>
            </a:r>
          </a:p>
          <a:p>
            <a:r>
              <a:rPr lang="en-US" altLang="ko-KR" sz="2000" b="1" dirty="0"/>
              <a:t>-  </a:t>
            </a:r>
            <a:r>
              <a:rPr lang="ko-KR" altLang="en-US" sz="2000" b="1" dirty="0"/>
              <a:t>휴대폰을 통해 ‘</a:t>
            </a:r>
            <a:r>
              <a:rPr lang="en-US" altLang="ko-KR" sz="2000" b="1" dirty="0"/>
              <a:t>L’ </a:t>
            </a:r>
            <a:r>
              <a:rPr lang="ko-KR" altLang="en-US" sz="2000" b="1" dirty="0"/>
              <a:t>입력 시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밝기 증가</a:t>
            </a:r>
            <a:endParaRPr lang="en-US" altLang="ko-KR" sz="2000" b="1" dirty="0"/>
          </a:p>
          <a:p>
            <a:r>
              <a:rPr lang="en-US" altLang="ko-KR" sz="2000" b="1" dirty="0"/>
              <a:t>- </a:t>
            </a:r>
            <a:r>
              <a:rPr lang="ko-KR" altLang="en-US" sz="2000" b="1" dirty="0"/>
              <a:t> 휴대폰을 통해 </a:t>
            </a:r>
            <a:r>
              <a:rPr lang="en-US" altLang="ko-KR" sz="2000" b="1" dirty="0"/>
              <a:t>‘E’ </a:t>
            </a:r>
            <a:r>
              <a:rPr lang="ko-KR" altLang="en-US" sz="2000" b="1" dirty="0"/>
              <a:t>입력 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모든 센서 종료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5) S1 USER </a:t>
            </a:r>
            <a:r>
              <a:rPr lang="ko-KR" altLang="en-US" sz="2000" b="1" dirty="0"/>
              <a:t>버튼 입력 시 현재 상태 출력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/>
              <a:t>과제 내용 </a:t>
            </a:r>
            <a:endParaRPr lang="ko-KR" alt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260057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무게 센서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 err="1"/>
              <a:t>로드셀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(LOAD Cell) </a:t>
            </a:r>
            <a:r>
              <a:rPr lang="ko-KR" altLang="en-US" sz="2000" b="1" dirty="0"/>
              <a:t>압력센서 </a:t>
            </a:r>
            <a:r>
              <a:rPr lang="en-US" altLang="ko-KR" sz="2000" b="1" dirty="0"/>
              <a:t>5kg – 4</a:t>
            </a:r>
            <a:r>
              <a:rPr lang="ko-KR" altLang="en-US" sz="2000" b="1" dirty="0"/>
              <a:t>선식</a:t>
            </a:r>
            <a:endParaRPr lang="en-US" altLang="ko-KR" sz="2000" b="1" dirty="0"/>
          </a:p>
          <a:p>
            <a:endParaRPr lang="ko-KR" altLang="en-US" sz="500" b="1" dirty="0"/>
          </a:p>
          <a:p>
            <a:r>
              <a:rPr lang="en-US" altLang="ko-KR" sz="2000" b="1" dirty="0"/>
              <a:t> • </a:t>
            </a:r>
            <a:r>
              <a:rPr lang="ko-KR" altLang="en-US" sz="2000" b="1" dirty="0"/>
              <a:t>측정방식</a:t>
            </a:r>
            <a:r>
              <a:rPr lang="en-US" altLang="ko-KR" sz="2000" b="1" dirty="0"/>
              <a:t>: Full-Bridge </a:t>
            </a:r>
            <a:r>
              <a:rPr lang="ko-KR" altLang="en-US" sz="2000" b="1" dirty="0"/>
              <a:t>방식</a:t>
            </a:r>
          </a:p>
          <a:p>
            <a:r>
              <a:rPr lang="en-US" altLang="ko-KR" sz="2000" b="1" dirty="0"/>
              <a:t> • </a:t>
            </a:r>
            <a:r>
              <a:rPr lang="ko-KR" altLang="en-US" sz="2000" b="1" dirty="0"/>
              <a:t>최대 측정범위</a:t>
            </a:r>
            <a:r>
              <a:rPr lang="en-US" altLang="ko-KR" sz="2000" b="1" dirty="0"/>
              <a:t>: 5kg</a:t>
            </a:r>
          </a:p>
          <a:p>
            <a:r>
              <a:rPr lang="en-US" altLang="ko-KR" sz="2000" b="1" dirty="0"/>
              <a:t> • </a:t>
            </a:r>
            <a:r>
              <a:rPr lang="ko-KR" altLang="en-US" sz="2000" b="1" dirty="0"/>
              <a:t>최대 허용범위</a:t>
            </a:r>
            <a:r>
              <a:rPr lang="en-US" altLang="ko-KR" sz="2000" b="1" dirty="0"/>
              <a:t>: 7.5kg</a:t>
            </a:r>
          </a:p>
          <a:p>
            <a:r>
              <a:rPr lang="en-US" altLang="ko-KR" sz="2000" b="1" dirty="0"/>
              <a:t> • </a:t>
            </a:r>
            <a:r>
              <a:rPr lang="ko-KR" altLang="en-US" sz="2000" b="1" dirty="0"/>
              <a:t>인가전압</a:t>
            </a:r>
            <a:r>
              <a:rPr lang="en-US" altLang="ko-KR" sz="2000" b="1" dirty="0"/>
              <a:t>: Max 8V</a:t>
            </a:r>
          </a:p>
          <a:p>
            <a:r>
              <a:rPr lang="en-US" altLang="ko-KR" sz="2000" b="1" dirty="0"/>
              <a:t> •  Impedance : 1000+-10(ohm)</a:t>
            </a:r>
          </a:p>
          <a:p>
            <a:r>
              <a:rPr lang="en-US" altLang="ko-KR" sz="2000" b="1" dirty="0"/>
              <a:t> • </a:t>
            </a:r>
            <a:r>
              <a:rPr lang="ko-KR" altLang="en-US" sz="2000" b="1" dirty="0"/>
              <a:t>용도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밥그릇의 무게를 측정해 밥통 개폐 여부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사용 센서 </a:t>
            </a:r>
          </a:p>
        </p:txBody>
      </p:sp>
      <p:pic>
        <p:nvPicPr>
          <p:cNvPr id="4" name="그림 3" descr="디바이스마트,계측기/측정공구 &gt; 로드셀 &gt; 기타,(주)우정하이텍,로드셀 (Load Cell) 5Kg - 4선식 Full Bridge, 5Kg Al Beam Load Cell,Full-Bridge 측정 방식 / 최대 측정범위 : 5Kg / 최대 허용범위 : 7.5Kg / 인가전압 : Max 8V">
            <a:extLst>
              <a:ext uri="{FF2B5EF4-FFF2-40B4-BE49-F238E27FC236}">
                <a16:creationId xmlns:a16="http://schemas.microsoft.com/office/drawing/2014/main" id="{7416F409-2FD4-4102-90CE-8C210CC0B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52" y="1737783"/>
            <a:ext cx="4410636" cy="4281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987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수위 센서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수위 센서 </a:t>
            </a:r>
            <a:r>
              <a:rPr lang="en-US" altLang="ko-KR" sz="2000" b="1" dirty="0"/>
              <a:t>[SEN030004]</a:t>
            </a:r>
          </a:p>
          <a:p>
            <a:endParaRPr lang="en-US" altLang="ko-KR" sz="500" b="1" dirty="0"/>
          </a:p>
          <a:p>
            <a:r>
              <a:rPr lang="en-US" altLang="ko-KR" sz="2000" b="1" dirty="0"/>
              <a:t> • Size: 60 x 20mm</a:t>
            </a:r>
          </a:p>
          <a:p>
            <a:r>
              <a:rPr lang="en-US" altLang="ko-KR" sz="2000" b="1" dirty="0"/>
              <a:t> • weight: 4g</a:t>
            </a:r>
          </a:p>
          <a:p>
            <a:r>
              <a:rPr lang="en-US" altLang="ko-KR" sz="2000" b="1" dirty="0"/>
              <a:t> • Detection area: 40 x 20mm</a:t>
            </a:r>
          </a:p>
          <a:p>
            <a:r>
              <a:rPr lang="en-US" altLang="ko-KR" sz="2000" b="1" dirty="0"/>
              <a:t> • Operating voltage: 3.3V, 5V</a:t>
            </a:r>
          </a:p>
          <a:p>
            <a:r>
              <a:rPr lang="en-US" altLang="ko-KR" sz="2000" b="1" dirty="0"/>
              <a:t> •  Detection surface: Gold Plated</a:t>
            </a:r>
          </a:p>
          <a:p>
            <a:r>
              <a:rPr lang="en-US" altLang="ko-KR" sz="2000" b="1" dirty="0"/>
              <a:t> • Port: Analog Voltage</a:t>
            </a:r>
          </a:p>
          <a:p>
            <a:r>
              <a:rPr lang="en-US" altLang="ko-KR" sz="2000" b="1" dirty="0"/>
              <a:t> • </a:t>
            </a:r>
            <a:r>
              <a:rPr lang="ko-KR" altLang="en-US" sz="2000" b="1" dirty="0"/>
              <a:t>용도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식수대의 수위를 측정해 물통 개폐 여부 결정</a:t>
            </a:r>
          </a:p>
          <a:p>
            <a:endParaRPr lang="ko-KR" altLang="en-US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사용 센서</a:t>
            </a:r>
          </a:p>
        </p:txBody>
      </p:sp>
      <p:pic>
        <p:nvPicPr>
          <p:cNvPr id="5" name="image2.png" descr="텍스트이(가) 표시된 사진&#10;&#10;자동 생성된 설명">
            <a:extLst>
              <a:ext uri="{FF2B5EF4-FFF2-40B4-BE49-F238E27FC236}">
                <a16:creationId xmlns:a16="http://schemas.microsoft.com/office/drawing/2014/main" id="{1B77D401-2A83-4BFC-B47B-EB81821ACED0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786281" y="1818466"/>
            <a:ext cx="4303060" cy="39816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6472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조도센서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조도 센서 </a:t>
            </a:r>
            <a:r>
              <a:rPr lang="en-US" altLang="ko-KR" sz="2000" b="1" dirty="0"/>
              <a:t>[GL5337]</a:t>
            </a:r>
          </a:p>
          <a:p>
            <a:endParaRPr lang="en-US" altLang="ko-KR" sz="500" b="1" dirty="0"/>
          </a:p>
          <a:p>
            <a:r>
              <a:rPr lang="en-US" altLang="ko-KR" sz="2000" b="1" dirty="0"/>
              <a:t> • Light resistance: Measured at 10 Lux with </a:t>
            </a:r>
          </a:p>
          <a:p>
            <a:r>
              <a:rPr lang="en-US" altLang="ko-KR" sz="2000" b="1" dirty="0"/>
              <a:t>standard light A(2854K color temperature)and </a:t>
            </a:r>
          </a:p>
          <a:p>
            <a:r>
              <a:rPr lang="en-US" altLang="ko-KR" sz="2000" b="1" dirty="0"/>
              <a:t>2hr illumination at 400-600 lux prior testing.</a:t>
            </a:r>
          </a:p>
          <a:p>
            <a:endParaRPr lang="en-US" altLang="ko-KR" sz="500" b="1" dirty="0"/>
          </a:p>
          <a:p>
            <a:r>
              <a:rPr lang="en-US" altLang="ko-KR" sz="2000" b="1" dirty="0"/>
              <a:t> • Dark Resistance : Measured 10 </a:t>
            </a:r>
            <a:r>
              <a:rPr lang="en-US" altLang="ko-KR" sz="2000" b="1" dirty="0" err="1"/>
              <a:t>secondes</a:t>
            </a:r>
            <a:r>
              <a:rPr lang="en-US" altLang="ko-KR" sz="2000" b="1" dirty="0"/>
              <a:t> </a:t>
            </a:r>
          </a:p>
          <a:p>
            <a:r>
              <a:rPr lang="en-US" altLang="ko-KR" sz="2000" b="1" dirty="0"/>
              <a:t>after closed 10 lux.</a:t>
            </a:r>
          </a:p>
          <a:p>
            <a:endParaRPr lang="en-US" altLang="ko-KR" sz="500" b="1" dirty="0"/>
          </a:p>
          <a:p>
            <a:r>
              <a:rPr lang="en-US" altLang="ko-KR" sz="2000" b="1" dirty="0"/>
              <a:t> • Pmax : </a:t>
            </a:r>
            <a:r>
              <a:rPr lang="en-US" altLang="ko-KR" sz="2000" b="1" dirty="0" err="1"/>
              <a:t>Max.Power</a:t>
            </a:r>
            <a:r>
              <a:rPr lang="en-US" altLang="ko-KR" sz="2000" b="1" dirty="0"/>
              <a:t> </a:t>
            </a:r>
            <a:r>
              <a:rPr lang="en-US" altLang="ko-KR" sz="2000" b="1" dirty="0" err="1"/>
              <a:t>dissioation</a:t>
            </a:r>
            <a:r>
              <a:rPr lang="en-US" altLang="ko-KR" sz="2000" b="1" dirty="0"/>
              <a:t> at ambient </a:t>
            </a:r>
          </a:p>
          <a:p>
            <a:r>
              <a:rPr lang="en-US" altLang="ko-KR" sz="2000" b="1" dirty="0"/>
              <a:t>temperature of 25C.</a:t>
            </a:r>
          </a:p>
          <a:p>
            <a:endParaRPr lang="en-US" altLang="ko-KR" sz="500" b="1" dirty="0"/>
          </a:p>
          <a:p>
            <a:r>
              <a:rPr lang="en-US" altLang="ko-KR" sz="2000" b="1" dirty="0"/>
              <a:t> • Vmax : </a:t>
            </a:r>
            <a:r>
              <a:rPr lang="en-US" altLang="ko-KR" sz="2000" b="1" dirty="0" err="1"/>
              <a:t>Max.Voltage</a:t>
            </a:r>
            <a:r>
              <a:rPr lang="en-US" altLang="ko-KR" sz="2000" b="1" dirty="0"/>
              <a:t> in darkness that </a:t>
            </a:r>
          </a:p>
          <a:p>
            <a:r>
              <a:rPr lang="en-US" altLang="ko-KR" sz="2000" b="1" dirty="0"/>
              <a:t>may be applied to the cell continuously.</a:t>
            </a:r>
          </a:p>
          <a:p>
            <a:endParaRPr lang="en-US" altLang="ko-KR" sz="5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사용 센서</a:t>
            </a:r>
          </a:p>
        </p:txBody>
      </p:sp>
      <p:pic>
        <p:nvPicPr>
          <p:cNvPr id="2050" name="Picture 2" descr="디바이스마트,센서 &gt; 광센서 &gt; 조도센서,NTS,CdS Cell (GL5537),Cds 5파이 조도센서 / 빛 감지센서, 회로 ON/OFF 제어, 센서등에 많이 사용됩니다.">
            <a:extLst>
              <a:ext uri="{FF2B5EF4-FFF2-40B4-BE49-F238E27FC236}">
                <a16:creationId xmlns:a16="http://schemas.microsoft.com/office/drawing/2014/main" id="{EB6F6C62-5D4E-43AC-9A2E-BAE6FFC39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472" y="1735535"/>
            <a:ext cx="4288971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532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추가 사용 모듈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 err="1"/>
              <a:t>서보모터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[SG90]</a:t>
            </a:r>
          </a:p>
          <a:p>
            <a:endParaRPr lang="en-US" altLang="ko-KR" sz="500" b="1" dirty="0"/>
          </a:p>
          <a:p>
            <a:r>
              <a:rPr lang="en-US" altLang="ko-KR" sz="2000" b="1" dirty="0"/>
              <a:t> • Dimension: 23×12.2×29mm</a:t>
            </a:r>
          </a:p>
          <a:p>
            <a:r>
              <a:rPr lang="en-US" altLang="ko-KR" sz="2000" b="1" dirty="0"/>
              <a:t> • weight: 9g</a:t>
            </a:r>
          </a:p>
          <a:p>
            <a:r>
              <a:rPr lang="en-US" altLang="ko-KR" sz="2000" b="1" dirty="0"/>
              <a:t> • Stall torque: 1.8kg/cm(4.8),</a:t>
            </a:r>
          </a:p>
          <a:p>
            <a:r>
              <a:rPr lang="en-US" altLang="ko-KR" sz="2000" b="1" dirty="0"/>
              <a:t> • Operating voltage: 4.8</a:t>
            </a:r>
          </a:p>
          <a:p>
            <a:r>
              <a:rPr lang="en-US" altLang="ko-KR" sz="2000" b="1" dirty="0"/>
              <a:t> • Dead band width: 10</a:t>
            </a:r>
            <a:r>
              <a:rPr lang="el-GR" altLang="ko-KR" sz="2000" b="1" dirty="0"/>
              <a:t>μ</a:t>
            </a:r>
            <a:r>
              <a:rPr lang="en-US" altLang="ko-KR" sz="2000" b="1" dirty="0"/>
              <a:t>s</a:t>
            </a:r>
          </a:p>
          <a:p>
            <a:r>
              <a:rPr lang="en-US" altLang="ko-KR" sz="2000" b="1" dirty="0"/>
              <a:t> • Operating speed: 0.1sec/60 degree(4.8v)</a:t>
            </a:r>
          </a:p>
          <a:p>
            <a:r>
              <a:rPr lang="en-US" altLang="ko-KR" sz="2000" b="1" dirty="0"/>
              <a:t> • </a:t>
            </a:r>
            <a:r>
              <a:rPr lang="ko-KR" altLang="en-US" sz="2000" b="1" dirty="0"/>
              <a:t>용도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식수대과 밥통 개폐</a:t>
            </a:r>
          </a:p>
          <a:p>
            <a:endParaRPr lang="ko-KR" altLang="en-US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사용 센서</a:t>
            </a:r>
          </a:p>
        </p:txBody>
      </p:sp>
      <p:pic>
        <p:nvPicPr>
          <p:cNvPr id="6" name="image6.png" descr="물품이(가) 표시된 사진&#10;&#10;자동 생성된 설명">
            <a:extLst>
              <a:ext uri="{FF2B5EF4-FFF2-40B4-BE49-F238E27FC236}">
                <a16:creationId xmlns:a16="http://schemas.microsoft.com/office/drawing/2014/main" id="{CB53624A-C69A-4679-9C14-FEA45154163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78167" y="1826794"/>
            <a:ext cx="4333376" cy="418212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9813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결과 영상</a:t>
            </a:r>
          </a:p>
          <a:p>
            <a:endParaRPr lang="en-US" altLang="ko-KR" sz="1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구현 결과 </a:t>
            </a:r>
          </a:p>
        </p:txBody>
      </p:sp>
      <p:pic>
        <p:nvPicPr>
          <p:cNvPr id="2" name="8조_결과시연영상">
            <a:hlinkClick r:id="" action="ppaction://media"/>
            <a:extLst>
              <a:ext uri="{FF2B5EF4-FFF2-40B4-BE49-F238E27FC236}">
                <a16:creationId xmlns:a16="http://schemas.microsoft.com/office/drawing/2014/main" id="{13AE003A-A3FB-4DE7-87EA-9C9809B7338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52863" y="2023642"/>
            <a:ext cx="6286273" cy="40364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675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513172" y="717680"/>
            <a:ext cx="385063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8" name="Group 1">
            <a:extLst>
              <a:ext uri="{FF2B5EF4-FFF2-40B4-BE49-F238E27FC236}">
                <a16:creationId xmlns:a16="http://schemas.microsoft.com/office/drawing/2014/main" id="{993DFD10-BD56-4EEB-A3C6-F698F2C134A8}"/>
              </a:ext>
            </a:extLst>
          </p:cNvPr>
          <p:cNvGrpSpPr/>
          <p:nvPr/>
        </p:nvGrpSpPr>
        <p:grpSpPr>
          <a:xfrm>
            <a:off x="4595228" y="847041"/>
            <a:ext cx="6990402" cy="5194695"/>
            <a:chOff x="4633328" y="963897"/>
            <a:chExt cx="6990402" cy="5194695"/>
          </a:xfrm>
        </p:grpSpPr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10A82500-4ADC-4363-A78B-BCB54995E46C}"/>
                </a:ext>
              </a:extLst>
            </p:cNvPr>
            <p:cNvGrpSpPr/>
            <p:nvPr/>
          </p:nvGrpSpPr>
          <p:grpSpPr>
            <a:xfrm>
              <a:off x="4633328" y="963897"/>
              <a:ext cx="3263783" cy="1890536"/>
              <a:chOff x="3907579" y="951198"/>
              <a:chExt cx="3263783" cy="1890536"/>
            </a:xfrm>
          </p:grpSpPr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DEF5DC54-8B58-4022-805A-51903D9E5C2C}"/>
                  </a:ext>
                </a:extLst>
              </p:cNvPr>
              <p:cNvSpPr/>
              <p:nvPr/>
            </p:nvSpPr>
            <p:spPr>
              <a:xfrm>
                <a:off x="3907579" y="951198"/>
                <a:ext cx="640080" cy="640080"/>
              </a:xfrm>
              <a:prstGeom prst="ellipse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0A6DE16-364B-48CA-90B4-785AF3C66F0F}"/>
                  </a:ext>
                </a:extLst>
              </p:cNvPr>
              <p:cNvSpPr txBox="1"/>
              <p:nvPr/>
            </p:nvSpPr>
            <p:spPr>
              <a:xfrm>
                <a:off x="4760242" y="1041668"/>
                <a:ext cx="2411120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배경 및 목적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7365EBE-2CD3-4233-A5EF-E42B08FFFFCF}"/>
                  </a:ext>
                </a:extLst>
              </p:cNvPr>
              <p:cNvSpPr txBox="1"/>
              <p:nvPr/>
            </p:nvSpPr>
            <p:spPr>
              <a:xfrm>
                <a:off x="4531726" y="1672183"/>
                <a:ext cx="2639636" cy="1169551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배경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기존 문제점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개발 목적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31F909F-1DB4-46D1-8120-BFC5D0C0F1A7}"/>
                  </a:ext>
                </a:extLst>
              </p:cNvPr>
              <p:cNvSpPr txBox="1"/>
              <p:nvPr/>
            </p:nvSpPr>
            <p:spPr>
              <a:xfrm>
                <a:off x="3960874" y="1041668"/>
                <a:ext cx="57085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0" name="Group 9">
              <a:extLst>
                <a:ext uri="{FF2B5EF4-FFF2-40B4-BE49-F238E27FC236}">
                  <a16:creationId xmlns:a16="http://schemas.microsoft.com/office/drawing/2014/main" id="{2286B2C4-0323-40E2-B847-5ED4CB1C952A}"/>
                </a:ext>
              </a:extLst>
            </p:cNvPr>
            <p:cNvGrpSpPr/>
            <p:nvPr/>
          </p:nvGrpSpPr>
          <p:grpSpPr>
            <a:xfrm>
              <a:off x="8359947" y="963897"/>
              <a:ext cx="3263783" cy="1890536"/>
              <a:chOff x="3907579" y="951198"/>
              <a:chExt cx="3263783" cy="1890536"/>
            </a:xfrm>
          </p:grpSpPr>
          <p:sp>
            <p:nvSpPr>
              <p:cNvPr id="60" name="Oval 10">
                <a:extLst>
                  <a:ext uri="{FF2B5EF4-FFF2-40B4-BE49-F238E27FC236}">
                    <a16:creationId xmlns:a16="http://schemas.microsoft.com/office/drawing/2014/main" id="{08E1C408-A4E1-4E97-BFBE-FFA71157C7EA}"/>
                  </a:ext>
                </a:extLst>
              </p:cNvPr>
              <p:cNvSpPr/>
              <p:nvPr/>
            </p:nvSpPr>
            <p:spPr>
              <a:xfrm>
                <a:off x="3907579" y="951198"/>
                <a:ext cx="640080" cy="640080"/>
              </a:xfrm>
              <a:prstGeom prst="ellipse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05EEA57-AE4B-48F5-B6E7-B6DE33951288}"/>
                  </a:ext>
                </a:extLst>
              </p:cNvPr>
              <p:cNvSpPr txBox="1"/>
              <p:nvPr/>
            </p:nvSpPr>
            <p:spPr>
              <a:xfrm>
                <a:off x="4760242" y="1041668"/>
                <a:ext cx="2411120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과제 내용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2B89AE3-3FA4-4302-BAE4-95BBAF16D0B6}"/>
                  </a:ext>
                </a:extLst>
              </p:cNvPr>
              <p:cNvSpPr txBox="1"/>
              <p:nvPr/>
            </p:nvSpPr>
            <p:spPr>
              <a:xfrm>
                <a:off x="4531726" y="1672183"/>
                <a:ext cx="2639636" cy="1169551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기능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흐름도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시나리오</a:t>
                </a:r>
                <a:r>
                  <a:rPr lang="en-US" altLang="ko-KR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 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0C59CFE-388A-4B8B-822B-716ED0C311B8}"/>
                  </a:ext>
                </a:extLst>
              </p:cNvPr>
              <p:cNvSpPr txBox="1"/>
              <p:nvPr/>
            </p:nvSpPr>
            <p:spPr>
              <a:xfrm>
                <a:off x="3960874" y="1041668"/>
                <a:ext cx="57085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1" name="Group 14">
              <a:extLst>
                <a:ext uri="{FF2B5EF4-FFF2-40B4-BE49-F238E27FC236}">
                  <a16:creationId xmlns:a16="http://schemas.microsoft.com/office/drawing/2014/main" id="{E0C9BD47-F2E3-4E51-B33B-35BB78426F61}"/>
                </a:ext>
              </a:extLst>
            </p:cNvPr>
            <p:cNvGrpSpPr/>
            <p:nvPr/>
          </p:nvGrpSpPr>
          <p:grpSpPr>
            <a:xfrm>
              <a:off x="4633328" y="3837169"/>
              <a:ext cx="3263783" cy="2321423"/>
              <a:chOff x="3907579" y="951198"/>
              <a:chExt cx="3263783" cy="2321423"/>
            </a:xfrm>
          </p:grpSpPr>
          <p:sp>
            <p:nvSpPr>
              <p:cNvPr id="51" name="Oval 15">
                <a:extLst>
                  <a:ext uri="{FF2B5EF4-FFF2-40B4-BE49-F238E27FC236}">
                    <a16:creationId xmlns:a16="http://schemas.microsoft.com/office/drawing/2014/main" id="{BA8CA3CE-415A-4A60-818C-947253B600CA}"/>
                  </a:ext>
                </a:extLst>
              </p:cNvPr>
              <p:cNvSpPr/>
              <p:nvPr/>
            </p:nvSpPr>
            <p:spPr>
              <a:xfrm>
                <a:off x="3907579" y="951198"/>
                <a:ext cx="640080" cy="640080"/>
              </a:xfrm>
              <a:prstGeom prst="ellipse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4331A9E-5781-45D4-94AB-77AC5909C5BB}"/>
                  </a:ext>
                </a:extLst>
              </p:cNvPr>
              <p:cNvSpPr txBox="1"/>
              <p:nvPr/>
            </p:nvSpPr>
            <p:spPr>
              <a:xfrm>
                <a:off x="4760242" y="1041668"/>
                <a:ext cx="2411120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사용 센서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BE2F143-14F8-426B-B4C6-201CFC791A86}"/>
                  </a:ext>
                </a:extLst>
              </p:cNvPr>
              <p:cNvSpPr txBox="1"/>
              <p:nvPr/>
            </p:nvSpPr>
            <p:spPr>
              <a:xfrm>
                <a:off x="4531726" y="1672183"/>
                <a:ext cx="2639636" cy="1600438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수위 센서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무게 센서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조도 센서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추가 사용 모듈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3E96BBD-B4F6-4B6A-99BB-39F715CD38EB}"/>
                  </a:ext>
                </a:extLst>
              </p:cNvPr>
              <p:cNvSpPr txBox="1"/>
              <p:nvPr/>
            </p:nvSpPr>
            <p:spPr>
              <a:xfrm>
                <a:off x="3960874" y="1041668"/>
                <a:ext cx="57085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2" name="Group 19">
              <a:extLst>
                <a:ext uri="{FF2B5EF4-FFF2-40B4-BE49-F238E27FC236}">
                  <a16:creationId xmlns:a16="http://schemas.microsoft.com/office/drawing/2014/main" id="{6F1164BC-0C3A-4FE6-BE24-7414E3050AAB}"/>
                </a:ext>
              </a:extLst>
            </p:cNvPr>
            <p:cNvGrpSpPr/>
            <p:nvPr/>
          </p:nvGrpSpPr>
          <p:grpSpPr>
            <a:xfrm>
              <a:off x="8359947" y="3837169"/>
              <a:ext cx="3263783" cy="1890536"/>
              <a:chOff x="3907579" y="951198"/>
              <a:chExt cx="3263783" cy="1890536"/>
            </a:xfrm>
          </p:grpSpPr>
          <p:sp>
            <p:nvSpPr>
              <p:cNvPr id="43" name="Oval 20">
                <a:extLst>
                  <a:ext uri="{FF2B5EF4-FFF2-40B4-BE49-F238E27FC236}">
                    <a16:creationId xmlns:a16="http://schemas.microsoft.com/office/drawing/2014/main" id="{6FB5D89C-CD77-41EE-A252-C752F8228423}"/>
                  </a:ext>
                </a:extLst>
              </p:cNvPr>
              <p:cNvSpPr/>
              <p:nvPr/>
            </p:nvSpPr>
            <p:spPr>
              <a:xfrm>
                <a:off x="3907579" y="951198"/>
                <a:ext cx="640080" cy="640080"/>
              </a:xfrm>
              <a:prstGeom prst="ellipse">
                <a:avLst/>
              </a:prstGeom>
              <a:noFill/>
              <a:ln w="444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5CB4D6-FCAF-4290-9B62-66D29FA2C2D1}"/>
                  </a:ext>
                </a:extLst>
              </p:cNvPr>
              <p:cNvSpPr txBox="1"/>
              <p:nvPr/>
            </p:nvSpPr>
            <p:spPr>
              <a:xfrm>
                <a:off x="4760242" y="1041668"/>
                <a:ext cx="2411120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ko-KR" altLang="en-US" sz="2400" b="1" dirty="0">
                    <a:solidFill>
                      <a:schemeClr val="bg1"/>
                    </a:solidFill>
                    <a:cs typeface="Arial" pitchFamily="34" charset="0"/>
                  </a:rPr>
                  <a:t>구현 결과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A714D9-273D-4A3A-8D0A-E5EA390E9B38}"/>
                  </a:ext>
                </a:extLst>
              </p:cNvPr>
              <p:cNvSpPr txBox="1"/>
              <p:nvPr/>
            </p:nvSpPr>
            <p:spPr>
              <a:xfrm>
                <a:off x="4531726" y="1672183"/>
                <a:ext cx="2639636" cy="1169551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결과 영상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기대 효과 및 활용 방안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  <a:p>
                <a:pPr marL="171450" indent="-171450">
                  <a:buFont typeface="Wingdings" pitchFamily="2" charset="2"/>
                  <a:buChar char="ü"/>
                </a:pPr>
                <a:r>
                  <a:rPr lang="ko-KR" altLang="en-US" sz="14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 개선 사항</a:t>
                </a:r>
                <a:endPara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714FF81-A505-41BE-8B39-4B2886797C0C}"/>
                  </a:ext>
                </a:extLst>
              </p:cNvPr>
              <p:cNvSpPr txBox="1"/>
              <p:nvPr/>
            </p:nvSpPr>
            <p:spPr>
              <a:xfrm>
                <a:off x="3960874" y="1041668"/>
                <a:ext cx="570852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기대효과 및 활용방안</a:t>
            </a:r>
          </a:p>
          <a:p>
            <a:endParaRPr lang="en-US" altLang="ko-KR" sz="1000" b="1" dirty="0"/>
          </a:p>
          <a:p>
            <a:pPr marL="457200" indent="-457200">
              <a:buAutoNum type="arabicParenR"/>
            </a:pPr>
            <a:r>
              <a:rPr lang="ko-KR" altLang="en-US" sz="2000" b="1" dirty="0" err="1"/>
              <a:t>반려견</a:t>
            </a:r>
            <a:r>
              <a:rPr lang="ko-KR" altLang="en-US" sz="2000" b="1" dirty="0"/>
              <a:t> 양육에 있어서 사용자들에 편의성을 제공한다</a:t>
            </a:r>
            <a:r>
              <a:rPr lang="en-US" altLang="ko-KR" sz="2000" b="1" dirty="0"/>
              <a:t>.</a:t>
            </a:r>
          </a:p>
          <a:p>
            <a:pPr marL="457200" indent="-457200">
              <a:buAutoNum type="arabicParenR"/>
            </a:pPr>
            <a:endParaRPr lang="en-US" altLang="ko-KR" sz="2000" b="1" dirty="0"/>
          </a:p>
          <a:p>
            <a:pPr marL="457200" indent="-457200">
              <a:buAutoNum type="arabicParenR"/>
            </a:pPr>
            <a:r>
              <a:rPr lang="ko-KR" altLang="en-US" sz="2000" b="1" dirty="0"/>
              <a:t>기존 시장 대비 저렴한 </a:t>
            </a:r>
            <a:r>
              <a:rPr lang="ko-KR" altLang="en-US" sz="2000" b="1" dirty="0" err="1"/>
              <a:t>반려견</a:t>
            </a:r>
            <a:r>
              <a:rPr lang="ko-KR" altLang="en-US" sz="2000" b="1" dirty="0"/>
              <a:t> 배급 시스템을 사용할 수 있다</a:t>
            </a:r>
            <a:r>
              <a:rPr lang="en-US" altLang="ko-KR" sz="2000" b="1" dirty="0"/>
              <a:t>.</a:t>
            </a:r>
          </a:p>
          <a:p>
            <a:pPr marL="457200" indent="-457200">
              <a:buAutoNum type="arabicParenR"/>
            </a:pPr>
            <a:endParaRPr lang="en-US" altLang="ko-KR" sz="2000" b="1" dirty="0"/>
          </a:p>
          <a:p>
            <a:pPr marL="457200" indent="-457200">
              <a:buAutoNum type="arabicParenR"/>
            </a:pPr>
            <a:r>
              <a:rPr lang="ko-KR" altLang="en-US" sz="2000" b="1" dirty="0"/>
              <a:t>자동화된 </a:t>
            </a:r>
            <a:r>
              <a:rPr lang="ko-KR" altLang="en-US" sz="2000" b="1" dirty="0" err="1"/>
              <a:t>반려견</a:t>
            </a:r>
            <a:r>
              <a:rPr lang="ko-KR" altLang="en-US" sz="2000" b="1" dirty="0"/>
              <a:t> 배급 시스템을 사용할 수 있다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1073630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개선사항</a:t>
            </a:r>
          </a:p>
          <a:p>
            <a:endParaRPr lang="en-US" altLang="ko-KR" sz="1000" b="1" dirty="0"/>
          </a:p>
          <a:p>
            <a:pPr marL="457200" indent="-457200">
              <a:buAutoNum type="arabicParenR"/>
            </a:pPr>
            <a:r>
              <a:rPr lang="ko-KR" altLang="en-US" sz="2000" b="1" dirty="0"/>
              <a:t>스마트 </a:t>
            </a:r>
            <a:r>
              <a:rPr lang="ko-KR" altLang="en-US" sz="2000" b="1" dirty="0" err="1"/>
              <a:t>반려견</a:t>
            </a:r>
            <a:r>
              <a:rPr lang="ko-KR" altLang="en-US" sz="2000" b="1" dirty="0"/>
              <a:t> 배급 시스템의 내구성을 높일 필요가 있다</a:t>
            </a:r>
            <a:r>
              <a:rPr lang="en-US" altLang="ko-KR" sz="2000" b="1" dirty="0"/>
              <a:t>.</a:t>
            </a:r>
          </a:p>
          <a:p>
            <a:pPr marL="457200" indent="-457200">
              <a:buAutoNum type="arabicParenR"/>
            </a:pPr>
            <a:endParaRPr lang="en-US" altLang="ko-KR" sz="2000" b="1" dirty="0"/>
          </a:p>
          <a:p>
            <a:pPr marL="457200" indent="-457200">
              <a:buAutoNum type="arabicParenR"/>
            </a:pPr>
            <a:r>
              <a:rPr lang="ko-KR" altLang="en-US" sz="2000" b="1" dirty="0"/>
              <a:t>구체적인 자동화 과정이 필요하다</a:t>
            </a:r>
            <a:r>
              <a:rPr lang="en-US" altLang="ko-KR" sz="2000" b="1" dirty="0"/>
              <a:t>.</a:t>
            </a:r>
          </a:p>
          <a:p>
            <a:pPr marL="457200" indent="-457200">
              <a:buAutoNum type="arabicParenR"/>
            </a:pPr>
            <a:endParaRPr lang="en-US" altLang="ko-KR" sz="2000" b="1" dirty="0"/>
          </a:p>
          <a:p>
            <a:pPr marL="457200" indent="-457200">
              <a:buAutoNum type="arabicParenR"/>
            </a:pPr>
            <a:r>
              <a:rPr lang="ko-KR" altLang="en-US" sz="2000" b="1" dirty="0"/>
              <a:t>센서의 민감함에 따른 추가적인 조치가 필요하다</a:t>
            </a:r>
            <a:r>
              <a:rPr lang="en-US" altLang="ko-KR" sz="2000" b="1" dirty="0"/>
              <a:t>. 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4)   </a:t>
            </a:r>
            <a:r>
              <a:rPr lang="ko-KR" altLang="en-US" sz="2000" b="1" dirty="0"/>
              <a:t>정해진 시간에 배급 및 공급될 수 있도록 타이머 추가가 필요하다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3519130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-8792" y="4275958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THANK YOU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배경</a:t>
            </a:r>
          </a:p>
          <a:p>
            <a:endParaRPr lang="en-US" altLang="ko-KR" sz="1000" b="1" dirty="0"/>
          </a:p>
          <a:p>
            <a:r>
              <a:rPr lang="ko-KR" altLang="en-US" sz="2000" b="1" dirty="0"/>
              <a:t> </a:t>
            </a:r>
            <a:r>
              <a:rPr lang="en-US" altLang="ko-KR" sz="2000" b="1" dirty="0"/>
              <a:t>- COVID19</a:t>
            </a:r>
            <a:r>
              <a:rPr lang="ko-KR" altLang="en-US" sz="2000" b="1" dirty="0"/>
              <a:t>로 인해 반려견을 키우는 사람들이 증가하는 반면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반려견을 적절히 </a:t>
            </a:r>
            <a:r>
              <a:rPr lang="ko-KR" altLang="en-US" sz="2000" b="1" dirty="0" err="1"/>
              <a:t>돌봐주지</a:t>
            </a:r>
            <a:endParaRPr lang="en-US" altLang="ko-KR" sz="2000" b="1" dirty="0"/>
          </a:p>
          <a:p>
            <a:r>
              <a:rPr lang="en-US" altLang="ko-KR" sz="2000" b="1" dirty="0"/>
              <a:t>  </a:t>
            </a:r>
            <a:r>
              <a:rPr lang="ko-KR" altLang="en-US" sz="2000" b="1" dirty="0"/>
              <a:t> 못하는 상황이 발생 및 증가하는 추세</a:t>
            </a:r>
            <a:endParaRPr lang="en-US" altLang="ko-KR" sz="2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반려동물 양육가구 비율 지속적으로 증가추세</a:t>
            </a:r>
            <a:endParaRPr lang="en-US" altLang="ko-KR" sz="2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방치되는 반려동물의 개체 수 증가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2399C-1323-4191-96A4-D896E26409C5}"/>
              </a:ext>
            </a:extLst>
          </p:cNvPr>
          <p:cNvSpPr/>
          <p:nvPr/>
        </p:nvSpPr>
        <p:spPr>
          <a:xfrm>
            <a:off x="506491" y="487520"/>
            <a:ext cx="2846309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배경 및 목적 </a:t>
            </a:r>
          </a:p>
        </p:txBody>
      </p:sp>
      <p:pic>
        <p:nvPicPr>
          <p:cNvPr id="16" name="그림 15" descr="오렌지, 노란색, 포유류이(가) 표시된 사진&#10;&#10;자동 생성된 설명">
            <a:extLst>
              <a:ext uri="{FF2B5EF4-FFF2-40B4-BE49-F238E27FC236}">
                <a16:creationId xmlns:a16="http://schemas.microsoft.com/office/drawing/2014/main" id="{DF4A4A08-AD05-42AF-87C5-5CDF2C2813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25005" r="31702" b="6758"/>
          <a:stretch/>
        </p:blipFill>
        <p:spPr>
          <a:xfrm>
            <a:off x="3902352" y="3818467"/>
            <a:ext cx="1963701" cy="236309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2D784B-B40F-4B10-A8DF-9FC2BE12D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79" y="3744271"/>
            <a:ext cx="4601970" cy="251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0E5E101-1C35-47E9-A54B-6BD306A31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0228" y="3818467"/>
            <a:ext cx="2035798" cy="23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기존 문제점</a:t>
            </a:r>
          </a:p>
          <a:p>
            <a:endParaRPr lang="en-US" altLang="ko-KR" sz="1000" b="1" dirty="0"/>
          </a:p>
          <a:p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기존 시장에 존재하는 자동 급식기들은 고가의 제품들이 대부분을 차지하고 있음</a:t>
            </a:r>
            <a:endParaRPr lang="en-US" altLang="ko-KR" sz="2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자동 급식기의 기능에 비해 가격이 높게 측정되어 있음</a:t>
            </a:r>
            <a:endParaRPr lang="en-US" altLang="ko-KR" sz="2000" b="1" dirty="0"/>
          </a:p>
          <a:p>
            <a:endParaRPr lang="en-US" altLang="ko-KR" sz="1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A69E6-ABD3-4AA6-892A-502410C69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16" y="3718245"/>
            <a:ext cx="6227389" cy="23620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850A44-E6ED-40BE-BBF3-81583F58A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171" y="2987208"/>
            <a:ext cx="4252913" cy="270986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30E383-FEA3-46EC-B422-ED1B3AAF4ECA}"/>
              </a:ext>
            </a:extLst>
          </p:cNvPr>
          <p:cNvSpPr/>
          <p:nvPr/>
        </p:nvSpPr>
        <p:spPr>
          <a:xfrm>
            <a:off x="506491" y="487520"/>
            <a:ext cx="2846309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배경 및 목적 </a:t>
            </a:r>
          </a:p>
        </p:txBody>
      </p:sp>
    </p:spTree>
    <p:extLst>
      <p:ext uri="{BB962C8B-B14F-4D97-AF65-F5344CB8AC3E}">
        <p14:creationId xmlns:p14="http://schemas.microsoft.com/office/powerpoint/2010/main" val="99708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개발 목적</a:t>
            </a:r>
          </a:p>
          <a:p>
            <a:endParaRPr lang="en-US" altLang="ko-KR" sz="1000" b="1" dirty="0"/>
          </a:p>
          <a:p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반려견이 홀로 집에 있는 경우를 대비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/>
              <a:t>즉각적이고 효율적인 사료 및 식수 배급 시스템 구현</a:t>
            </a:r>
            <a:endParaRPr lang="en-US" altLang="ko-KR" sz="2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가격을 최소화할 수 있는 사료 및 식수 배급 시스템을 구현</a:t>
            </a:r>
            <a:endParaRPr lang="en-US" altLang="ko-KR" sz="2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반려견을 적절히 양육하지 못하는 상황에서 사용자의 부담을 최소화할 수 있는 시스템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구성</a:t>
            </a:r>
            <a:endParaRPr lang="en-US" altLang="ko-KR" sz="2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STM32F107VCT6 </a:t>
            </a:r>
            <a:r>
              <a:rPr lang="ko-KR" altLang="en-US" sz="2000" b="1" dirty="0"/>
              <a:t>보드와 센서를 이용하여 임베디드 시스템 개발</a:t>
            </a:r>
            <a:endParaRPr lang="en-US" altLang="ko-KR" sz="2000" b="1" dirty="0"/>
          </a:p>
          <a:p>
            <a:endParaRPr lang="en-US" altLang="ko-KR" sz="1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실험 수업을 통해 배운 개념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사용한 센서들을 활용하여 팀 프로젝트를 설계 및 개발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1" y="487520"/>
            <a:ext cx="2846309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배경 및 목적 </a:t>
            </a:r>
          </a:p>
        </p:txBody>
      </p:sp>
    </p:spTree>
    <p:extLst>
      <p:ext uri="{BB962C8B-B14F-4D97-AF65-F5344CB8AC3E}">
        <p14:creationId xmlns:p14="http://schemas.microsoft.com/office/powerpoint/2010/main" val="2747027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5">
            <a:extLst>
              <a:ext uri="{FF2B5EF4-FFF2-40B4-BE49-F238E27FC236}">
                <a16:creationId xmlns:a16="http://schemas.microsoft.com/office/drawing/2014/main" id="{2010D09D-755A-4656-93A5-854732B865CF}"/>
              </a:ext>
            </a:extLst>
          </p:cNvPr>
          <p:cNvGrpSpPr/>
          <p:nvPr/>
        </p:nvGrpSpPr>
        <p:grpSpPr>
          <a:xfrm>
            <a:off x="4773997" y="2224829"/>
            <a:ext cx="2172319" cy="2174184"/>
            <a:chOff x="548226" y="342079"/>
            <a:chExt cx="5440770" cy="6257605"/>
          </a:xfrm>
          <a:solidFill>
            <a:schemeClr val="bg1"/>
          </a:solidFill>
        </p:grpSpPr>
        <p:sp>
          <p:nvSpPr>
            <p:cNvPr id="41" name="Rectangle: Rounded Corners 6">
              <a:extLst>
                <a:ext uri="{FF2B5EF4-FFF2-40B4-BE49-F238E27FC236}">
                  <a16:creationId xmlns:a16="http://schemas.microsoft.com/office/drawing/2014/main" id="{DA6D692F-BF2E-4706-8F3F-740021A740B5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7">
              <a:extLst>
                <a:ext uri="{FF2B5EF4-FFF2-40B4-BE49-F238E27FC236}">
                  <a16:creationId xmlns:a16="http://schemas.microsoft.com/office/drawing/2014/main" id="{4013B782-489C-489F-9516-37D7CF3B13BB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67" name="Freeform: Shape 32">
                <a:extLst>
                  <a:ext uri="{FF2B5EF4-FFF2-40B4-BE49-F238E27FC236}">
                    <a16:creationId xmlns:a16="http://schemas.microsoft.com/office/drawing/2014/main" id="{92865995-4043-4BC1-8CD2-DCE54A9E4932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33">
                <a:extLst>
                  <a:ext uri="{FF2B5EF4-FFF2-40B4-BE49-F238E27FC236}">
                    <a16:creationId xmlns:a16="http://schemas.microsoft.com/office/drawing/2014/main" id="{E65A157A-87FE-47E4-8EEB-BA37C48051B4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34">
                <a:extLst>
                  <a:ext uri="{FF2B5EF4-FFF2-40B4-BE49-F238E27FC236}">
                    <a16:creationId xmlns:a16="http://schemas.microsoft.com/office/drawing/2014/main" id="{FA3C7F88-9305-430B-9FD4-3572A8D20597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35">
                <a:extLst>
                  <a:ext uri="{FF2B5EF4-FFF2-40B4-BE49-F238E27FC236}">
                    <a16:creationId xmlns:a16="http://schemas.microsoft.com/office/drawing/2014/main" id="{3B427AC3-10CE-4737-8107-A361F55EBAA8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36">
                <a:extLst>
                  <a:ext uri="{FF2B5EF4-FFF2-40B4-BE49-F238E27FC236}">
                    <a16:creationId xmlns:a16="http://schemas.microsoft.com/office/drawing/2014/main" id="{233E86B9-23A6-47C4-A227-DCE132DE3FE7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37">
                <a:extLst>
                  <a:ext uri="{FF2B5EF4-FFF2-40B4-BE49-F238E27FC236}">
                    <a16:creationId xmlns:a16="http://schemas.microsoft.com/office/drawing/2014/main" id="{2E699A91-10F7-4A5E-B23C-82E02ADCEE92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38">
                <a:extLst>
                  <a:ext uri="{FF2B5EF4-FFF2-40B4-BE49-F238E27FC236}">
                    <a16:creationId xmlns:a16="http://schemas.microsoft.com/office/drawing/2014/main" id="{EA734FBF-62CA-46FF-B498-6783B4AF78EE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Group 8">
              <a:extLst>
                <a:ext uri="{FF2B5EF4-FFF2-40B4-BE49-F238E27FC236}">
                  <a16:creationId xmlns:a16="http://schemas.microsoft.com/office/drawing/2014/main" id="{DF43B2E2-A19A-4AA7-9805-5E23F30CBA26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60" name="Freeform: Shape 25">
                <a:extLst>
                  <a:ext uri="{FF2B5EF4-FFF2-40B4-BE49-F238E27FC236}">
                    <a16:creationId xmlns:a16="http://schemas.microsoft.com/office/drawing/2014/main" id="{D7658E7B-62C6-466B-8AAA-3FE082306B2D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26">
                <a:extLst>
                  <a:ext uri="{FF2B5EF4-FFF2-40B4-BE49-F238E27FC236}">
                    <a16:creationId xmlns:a16="http://schemas.microsoft.com/office/drawing/2014/main" id="{C2AB74AF-6AB7-4A8D-A87C-84811D0E4680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27">
                <a:extLst>
                  <a:ext uri="{FF2B5EF4-FFF2-40B4-BE49-F238E27FC236}">
                    <a16:creationId xmlns:a16="http://schemas.microsoft.com/office/drawing/2014/main" id="{3F68E981-6E80-4186-971D-288CF979ADE7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28">
                <a:extLst>
                  <a:ext uri="{FF2B5EF4-FFF2-40B4-BE49-F238E27FC236}">
                    <a16:creationId xmlns:a16="http://schemas.microsoft.com/office/drawing/2014/main" id="{7E831456-6D2D-4D77-B7EC-566A7841258B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29">
                <a:extLst>
                  <a:ext uri="{FF2B5EF4-FFF2-40B4-BE49-F238E27FC236}">
                    <a16:creationId xmlns:a16="http://schemas.microsoft.com/office/drawing/2014/main" id="{6F2C4A88-6AAE-4193-BD49-1553644269D6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30">
                <a:extLst>
                  <a:ext uri="{FF2B5EF4-FFF2-40B4-BE49-F238E27FC236}">
                    <a16:creationId xmlns:a16="http://schemas.microsoft.com/office/drawing/2014/main" id="{4D00002C-4E6D-4CBD-9C10-ED3E8799D8B8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31">
                <a:extLst>
                  <a:ext uri="{FF2B5EF4-FFF2-40B4-BE49-F238E27FC236}">
                    <a16:creationId xmlns:a16="http://schemas.microsoft.com/office/drawing/2014/main" id="{8D7D25D6-D6A3-4663-8599-94EC1F4C6531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9">
              <a:extLst>
                <a:ext uri="{FF2B5EF4-FFF2-40B4-BE49-F238E27FC236}">
                  <a16:creationId xmlns:a16="http://schemas.microsoft.com/office/drawing/2014/main" id="{A99F4109-E78C-4285-8A45-9BA60D8974D6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3" name="Freeform: Shape 18">
                <a:extLst>
                  <a:ext uri="{FF2B5EF4-FFF2-40B4-BE49-F238E27FC236}">
                    <a16:creationId xmlns:a16="http://schemas.microsoft.com/office/drawing/2014/main" id="{6FED5828-AC87-4282-A2CF-E765C2D6C1D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19">
                <a:extLst>
                  <a:ext uri="{FF2B5EF4-FFF2-40B4-BE49-F238E27FC236}">
                    <a16:creationId xmlns:a16="http://schemas.microsoft.com/office/drawing/2014/main" id="{D89B9CFB-34FB-428E-B158-05CB9150BD09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20">
                <a:extLst>
                  <a:ext uri="{FF2B5EF4-FFF2-40B4-BE49-F238E27FC236}">
                    <a16:creationId xmlns:a16="http://schemas.microsoft.com/office/drawing/2014/main" id="{F9E3F506-4257-45FB-BBCC-3C359A0C683E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21">
                <a:extLst>
                  <a:ext uri="{FF2B5EF4-FFF2-40B4-BE49-F238E27FC236}">
                    <a16:creationId xmlns:a16="http://schemas.microsoft.com/office/drawing/2014/main" id="{A8EB58CE-4380-4517-81F3-098FC4EC6CBE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22">
                <a:extLst>
                  <a:ext uri="{FF2B5EF4-FFF2-40B4-BE49-F238E27FC236}">
                    <a16:creationId xmlns:a16="http://schemas.microsoft.com/office/drawing/2014/main" id="{BFF5536B-479E-4AB5-8B6E-5032499DFF36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23">
                <a:extLst>
                  <a:ext uri="{FF2B5EF4-FFF2-40B4-BE49-F238E27FC236}">
                    <a16:creationId xmlns:a16="http://schemas.microsoft.com/office/drawing/2014/main" id="{AFC38147-B855-4DE6-9FA3-1C64DFCE6BE4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24">
                <a:extLst>
                  <a:ext uri="{FF2B5EF4-FFF2-40B4-BE49-F238E27FC236}">
                    <a16:creationId xmlns:a16="http://schemas.microsoft.com/office/drawing/2014/main" id="{367CEE2D-4102-4230-AB45-1AC3360C24A3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8321B3BE-B2DA-4607-844D-E3BFEB0462A7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46" name="Freeform: Shape 11">
                <a:extLst>
                  <a:ext uri="{FF2B5EF4-FFF2-40B4-BE49-F238E27FC236}">
                    <a16:creationId xmlns:a16="http://schemas.microsoft.com/office/drawing/2014/main" id="{A8FF2C44-9374-46BD-BB11-CDFD0F50947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12">
                <a:extLst>
                  <a:ext uri="{FF2B5EF4-FFF2-40B4-BE49-F238E27FC236}">
                    <a16:creationId xmlns:a16="http://schemas.microsoft.com/office/drawing/2014/main" id="{98C203A7-E41A-4E4F-A637-757515AEB02C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13">
                <a:extLst>
                  <a:ext uri="{FF2B5EF4-FFF2-40B4-BE49-F238E27FC236}">
                    <a16:creationId xmlns:a16="http://schemas.microsoft.com/office/drawing/2014/main" id="{81500066-1FB7-42F8-B371-3C23AE8CCB68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14">
                <a:extLst>
                  <a:ext uri="{FF2B5EF4-FFF2-40B4-BE49-F238E27FC236}">
                    <a16:creationId xmlns:a16="http://schemas.microsoft.com/office/drawing/2014/main" id="{7D62F917-348C-4C01-A72A-C68E18E31D59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15">
                <a:extLst>
                  <a:ext uri="{FF2B5EF4-FFF2-40B4-BE49-F238E27FC236}">
                    <a16:creationId xmlns:a16="http://schemas.microsoft.com/office/drawing/2014/main" id="{678CB3D0-3A34-42B8-9FAD-B037B9590387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16">
                <a:extLst>
                  <a:ext uri="{FF2B5EF4-FFF2-40B4-BE49-F238E27FC236}">
                    <a16:creationId xmlns:a16="http://schemas.microsoft.com/office/drawing/2014/main" id="{47848613-6E97-45F2-97C2-2B6ABE71BAFC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17">
                <a:extLst>
                  <a:ext uri="{FF2B5EF4-FFF2-40B4-BE49-F238E27FC236}">
                    <a16:creationId xmlns:a16="http://schemas.microsoft.com/office/drawing/2014/main" id="{A17628B5-ECA9-4AF6-8CF3-DF5CB0FB710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4" name="Rounded Rectangle 51">
            <a:extLst>
              <a:ext uri="{FF2B5EF4-FFF2-40B4-BE49-F238E27FC236}">
                <a16:creationId xmlns:a16="http://schemas.microsoft.com/office/drawing/2014/main" id="{3191EC2F-D9B1-4828-AE6A-F29AD5C1ED51}"/>
              </a:ext>
            </a:extLst>
          </p:cNvPr>
          <p:cNvSpPr/>
          <p:nvPr/>
        </p:nvSpPr>
        <p:spPr>
          <a:xfrm rot="16200000" flipH="1">
            <a:off x="9033680" y="2666150"/>
            <a:ext cx="1418342" cy="137628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5" name="Teardrop 21">
            <a:extLst>
              <a:ext uri="{FF2B5EF4-FFF2-40B4-BE49-F238E27FC236}">
                <a16:creationId xmlns:a16="http://schemas.microsoft.com/office/drawing/2014/main" id="{4523AF79-708E-4CBA-888B-8675D5F82668}"/>
              </a:ext>
            </a:extLst>
          </p:cNvPr>
          <p:cNvSpPr/>
          <p:nvPr/>
        </p:nvSpPr>
        <p:spPr>
          <a:xfrm rot="2700000" flipH="1">
            <a:off x="1742380" y="3065699"/>
            <a:ext cx="900000" cy="900000"/>
          </a:xfrm>
          <a:prstGeom prst="teardrop">
            <a:avLst>
              <a:gd name="adj" fmla="val 133882"/>
            </a:avLst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9" name="그룹 20">
            <a:extLst>
              <a:ext uri="{FF2B5EF4-FFF2-40B4-BE49-F238E27FC236}">
                <a16:creationId xmlns:a16="http://schemas.microsoft.com/office/drawing/2014/main" id="{F6449CAF-1FFD-455B-8492-8AF1BBF11C01}"/>
              </a:ext>
            </a:extLst>
          </p:cNvPr>
          <p:cNvGrpSpPr/>
          <p:nvPr/>
        </p:nvGrpSpPr>
        <p:grpSpPr>
          <a:xfrm rot="2819394">
            <a:off x="5463417" y="42538"/>
            <a:ext cx="802760" cy="1454741"/>
            <a:chOff x="-287118" y="4952296"/>
            <a:chExt cx="1609427" cy="3410347"/>
          </a:xfrm>
          <a:solidFill>
            <a:schemeClr val="bg1"/>
          </a:solidFill>
        </p:grpSpPr>
        <p:sp>
          <p:nvSpPr>
            <p:cNvPr id="80" name="자유형: 도형 21">
              <a:extLst>
                <a:ext uri="{FF2B5EF4-FFF2-40B4-BE49-F238E27FC236}">
                  <a16:creationId xmlns:a16="http://schemas.microsoft.com/office/drawing/2014/main" id="{03178713-3976-4BD4-BBA1-7811AA5BF07C}"/>
                </a:ext>
              </a:extLst>
            </p:cNvPr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>
                <a:gd name="connsiteX0" fmla="*/ 245997 w 976601"/>
                <a:gd name="connsiteY0" fmla="*/ 1541896 h 2546757"/>
                <a:gd name="connsiteX1" fmla="*/ 191997 w 976601"/>
                <a:gd name="connsiteY1" fmla="*/ 1595896 h 2546757"/>
                <a:gd name="connsiteX2" fmla="*/ 245997 w 976601"/>
                <a:gd name="connsiteY2" fmla="*/ 1649896 h 2546757"/>
                <a:gd name="connsiteX3" fmla="*/ 353997 w 976601"/>
                <a:gd name="connsiteY3" fmla="*/ 1649896 h 2546757"/>
                <a:gd name="connsiteX4" fmla="*/ 407997 w 976601"/>
                <a:gd name="connsiteY4" fmla="*/ 1595896 h 2546757"/>
                <a:gd name="connsiteX5" fmla="*/ 353997 w 976601"/>
                <a:gd name="connsiteY5" fmla="*/ 1541896 h 2546757"/>
                <a:gd name="connsiteX6" fmla="*/ 510373 w 976601"/>
                <a:gd name="connsiteY6" fmla="*/ 50 h 2546757"/>
                <a:gd name="connsiteX7" fmla="*/ 885380 w 976601"/>
                <a:gd name="connsiteY7" fmla="*/ 214523 h 2546757"/>
                <a:gd name="connsiteX8" fmla="*/ 975808 w 976601"/>
                <a:gd name="connsiteY8" fmla="*/ 584318 h 2546757"/>
                <a:gd name="connsiteX9" fmla="*/ 976601 w 976601"/>
                <a:gd name="connsiteY9" fmla="*/ 731372 h 2546757"/>
                <a:gd name="connsiteX10" fmla="*/ 948804 w 976601"/>
                <a:gd name="connsiteY10" fmla="*/ 719858 h 2546757"/>
                <a:gd name="connsiteX11" fmla="*/ 696804 w 976601"/>
                <a:gd name="connsiteY11" fmla="*/ 719858 h 2546757"/>
                <a:gd name="connsiteX12" fmla="*/ 642804 w 976601"/>
                <a:gd name="connsiteY12" fmla="*/ 773858 h 2546757"/>
                <a:gd name="connsiteX13" fmla="*/ 696804 w 976601"/>
                <a:gd name="connsiteY13" fmla="*/ 827858 h 2546757"/>
                <a:gd name="connsiteX14" fmla="*/ 948804 w 976601"/>
                <a:gd name="connsiteY14" fmla="*/ 827858 h 2546757"/>
                <a:gd name="connsiteX15" fmla="*/ 972918 w 976601"/>
                <a:gd name="connsiteY15" fmla="*/ 817870 h 2546757"/>
                <a:gd name="connsiteX16" fmla="*/ 966749 w 976601"/>
                <a:gd name="connsiteY16" fmla="*/ 921008 h 2546757"/>
                <a:gd name="connsiteX17" fmla="*/ 806380 w 976601"/>
                <a:gd name="connsiteY17" fmla="*/ 921008 h 2546757"/>
                <a:gd name="connsiteX18" fmla="*/ 752380 w 976601"/>
                <a:gd name="connsiteY18" fmla="*/ 975008 h 2546757"/>
                <a:gd name="connsiteX19" fmla="*/ 806380 w 976601"/>
                <a:gd name="connsiteY19" fmla="*/ 1029008 h 2546757"/>
                <a:gd name="connsiteX20" fmla="*/ 955051 w 976601"/>
                <a:gd name="connsiteY20" fmla="*/ 1029008 h 2546757"/>
                <a:gd name="connsiteX21" fmla="*/ 933789 w 976601"/>
                <a:gd name="connsiteY21" fmla="*/ 1208993 h 2546757"/>
                <a:gd name="connsiteX22" fmla="*/ 843059 w 976601"/>
                <a:gd name="connsiteY22" fmla="*/ 1688156 h 2546757"/>
                <a:gd name="connsiteX23" fmla="*/ 810682 w 976601"/>
                <a:gd name="connsiteY23" fmla="*/ 1817456 h 2546757"/>
                <a:gd name="connsiteX24" fmla="*/ 806987 w 976601"/>
                <a:gd name="connsiteY24" fmla="*/ 1811976 h 2546757"/>
                <a:gd name="connsiteX25" fmla="*/ 768803 w 976601"/>
                <a:gd name="connsiteY25" fmla="*/ 1796159 h 2546757"/>
                <a:gd name="connsiteX26" fmla="*/ 660803 w 976601"/>
                <a:gd name="connsiteY26" fmla="*/ 1796159 h 2546757"/>
                <a:gd name="connsiteX27" fmla="*/ 606803 w 976601"/>
                <a:gd name="connsiteY27" fmla="*/ 1850159 h 2546757"/>
                <a:gd name="connsiteX28" fmla="*/ 660803 w 976601"/>
                <a:gd name="connsiteY28" fmla="*/ 1904159 h 2546757"/>
                <a:gd name="connsiteX29" fmla="*/ 768803 w 976601"/>
                <a:gd name="connsiteY29" fmla="*/ 1904159 h 2546757"/>
                <a:gd name="connsiteX30" fmla="*/ 791304 w 976601"/>
                <a:gd name="connsiteY30" fmla="*/ 1894839 h 2546757"/>
                <a:gd name="connsiteX31" fmla="*/ 786712 w 976601"/>
                <a:gd name="connsiteY31" fmla="*/ 1913180 h 2546757"/>
                <a:gd name="connsiteX32" fmla="*/ 505236 w 976601"/>
                <a:gd name="connsiteY32" fmla="*/ 2546757 h 2546757"/>
                <a:gd name="connsiteX33" fmla="*/ 104544 w 976601"/>
                <a:gd name="connsiteY33" fmla="*/ 193975 h 2546757"/>
                <a:gd name="connsiteX34" fmla="*/ 510373 w 976601"/>
                <a:gd name="connsiteY34" fmla="*/ 50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76601" h="2546757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22">
              <a:extLst>
                <a:ext uri="{FF2B5EF4-FFF2-40B4-BE49-F238E27FC236}">
                  <a16:creationId xmlns:a16="http://schemas.microsoft.com/office/drawing/2014/main" id="{C29CE263-3CEF-4B0F-B8AD-DE82AB35C22D}"/>
                </a:ext>
              </a:extLst>
            </p:cNvPr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23">
              <a:extLst>
                <a:ext uri="{FF2B5EF4-FFF2-40B4-BE49-F238E27FC236}">
                  <a16:creationId xmlns:a16="http://schemas.microsoft.com/office/drawing/2014/main" id="{C0CD7A9E-8D71-4A39-B3B6-594DB7C5B857}"/>
                </a:ext>
              </a:extLst>
            </p:cNvPr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자유형: 도형 24">
              <a:extLst>
                <a:ext uri="{FF2B5EF4-FFF2-40B4-BE49-F238E27FC236}">
                  <a16:creationId xmlns:a16="http://schemas.microsoft.com/office/drawing/2014/main" id="{2AC34CA5-1722-4D39-B9AE-EFE48594F446}"/>
                </a:ext>
              </a:extLst>
            </p:cNvPr>
            <p:cNvSpPr/>
            <p:nvPr/>
          </p:nvSpPr>
          <p:spPr>
            <a:xfrm rot="18285152" flipH="1">
              <a:off x="-46881" y="5188454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B2B04A0-6961-454A-A549-BB990C570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9" y="5324462"/>
            <a:ext cx="785692" cy="1338296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34CF7BC-C880-416F-8D5B-893443C96628}"/>
              </a:ext>
            </a:extLst>
          </p:cNvPr>
          <p:cNvCxnSpPr>
            <a:cxnSpLocks/>
          </p:cNvCxnSpPr>
          <p:nvPr/>
        </p:nvCxnSpPr>
        <p:spPr>
          <a:xfrm>
            <a:off x="2714098" y="3506734"/>
            <a:ext cx="2077106" cy="145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52C42EE5-3FCD-4A7F-BF50-43A5636A02E0}"/>
              </a:ext>
            </a:extLst>
          </p:cNvPr>
          <p:cNvCxnSpPr>
            <a:cxnSpLocks/>
          </p:cNvCxnSpPr>
          <p:nvPr/>
        </p:nvCxnSpPr>
        <p:spPr>
          <a:xfrm>
            <a:off x="6977602" y="3515699"/>
            <a:ext cx="2077106" cy="145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8F625E0-5886-4573-B7F5-2185478C0245}"/>
              </a:ext>
            </a:extLst>
          </p:cNvPr>
          <p:cNvCxnSpPr>
            <a:cxnSpLocks/>
          </p:cNvCxnSpPr>
          <p:nvPr/>
        </p:nvCxnSpPr>
        <p:spPr>
          <a:xfrm flipH="1">
            <a:off x="5776427" y="1349790"/>
            <a:ext cx="5160" cy="7389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FEF547C-8C28-441C-B28A-DEE977CA5F11}"/>
              </a:ext>
            </a:extLst>
          </p:cNvPr>
          <p:cNvCxnSpPr>
            <a:cxnSpLocks/>
          </p:cNvCxnSpPr>
          <p:nvPr/>
        </p:nvCxnSpPr>
        <p:spPr>
          <a:xfrm flipH="1">
            <a:off x="5771267" y="4456527"/>
            <a:ext cx="5160" cy="73898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2FF06DB-1F38-4E16-9964-087DBB8A556B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과제 내용  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BC2A292-2B4C-4AC4-967B-68B9DCE286CB}"/>
              </a:ext>
            </a:extLst>
          </p:cNvPr>
          <p:cNvSpPr/>
          <p:nvPr/>
        </p:nvSpPr>
        <p:spPr>
          <a:xfrm>
            <a:off x="6705704" y="398995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/>
              <a:t>사료 배급</a:t>
            </a:r>
            <a:endParaRPr lang="ko-KR" altLang="en-US" sz="3500" b="1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75D7EB7-0A1F-4571-9D22-00C6957ACCCD}"/>
              </a:ext>
            </a:extLst>
          </p:cNvPr>
          <p:cNvSpPr/>
          <p:nvPr/>
        </p:nvSpPr>
        <p:spPr>
          <a:xfrm>
            <a:off x="6705704" y="5563724"/>
            <a:ext cx="1165307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/>
              <a:t>통신</a:t>
            </a:r>
            <a:endParaRPr lang="ko-KR" altLang="en-US" sz="3500" b="1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5CE5E6B-03EF-42BA-82AA-70A8A76737D1}"/>
              </a:ext>
            </a:extLst>
          </p:cNvPr>
          <p:cNvSpPr/>
          <p:nvPr/>
        </p:nvSpPr>
        <p:spPr>
          <a:xfrm>
            <a:off x="1015337" y="4041859"/>
            <a:ext cx="2230972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식수 공급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B409C-C8EA-4A38-8C66-AE34EB251EF8}"/>
              </a:ext>
            </a:extLst>
          </p:cNvPr>
          <p:cNvSpPr/>
          <p:nvPr/>
        </p:nvSpPr>
        <p:spPr>
          <a:xfrm>
            <a:off x="8566355" y="4080156"/>
            <a:ext cx="2230972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밝기 조절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D402296-70F4-4A6C-A4CC-BA7DD93436F7}"/>
              </a:ext>
            </a:extLst>
          </p:cNvPr>
          <p:cNvSpPr/>
          <p:nvPr/>
        </p:nvSpPr>
        <p:spPr>
          <a:xfrm>
            <a:off x="506492" y="1178261"/>
            <a:ext cx="2597746" cy="4394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- </a:t>
            </a:r>
            <a:r>
              <a:rPr lang="ko-KR" altLang="en-US" sz="2000" b="1" dirty="0"/>
              <a:t>주요 기능 구성도</a:t>
            </a:r>
          </a:p>
        </p:txBody>
      </p:sp>
    </p:spTree>
    <p:extLst>
      <p:ext uri="{BB962C8B-B14F-4D97-AF65-F5344CB8AC3E}">
        <p14:creationId xmlns:p14="http://schemas.microsoft.com/office/powerpoint/2010/main" val="380623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기능 </a:t>
            </a:r>
            <a:r>
              <a:rPr lang="en-US" altLang="ko-KR" sz="2500" b="1" dirty="0"/>
              <a:t>– </a:t>
            </a:r>
            <a:r>
              <a:rPr lang="ko-KR" altLang="en-US" sz="2500" b="1" dirty="0"/>
              <a:t>식수 공급</a:t>
            </a:r>
          </a:p>
          <a:p>
            <a:endParaRPr lang="en-US" altLang="ko-KR" sz="1000" b="1" dirty="0"/>
          </a:p>
          <a:p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식수대의 수위가 기준치 이하로 내려갈 경우 식수대를 통해 식수를 공급한다</a:t>
            </a:r>
            <a:r>
              <a:rPr lang="en-US" altLang="ko-KR" sz="2000" b="1" dirty="0"/>
              <a:t>.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식수 공급이 필요한 경우 수위 센서를 통해 상황을 감지하고 </a:t>
            </a:r>
            <a:r>
              <a:rPr lang="ko-KR" altLang="en-US" sz="2000" b="1" dirty="0" err="1"/>
              <a:t>서보모터를</a:t>
            </a:r>
            <a:r>
              <a:rPr lang="ko-KR" altLang="en-US" sz="2000" b="1" dirty="0"/>
              <a:t> 통해 식수대 개방</a:t>
            </a:r>
            <a:endParaRPr lang="en-US" altLang="ko-KR" sz="2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식수 공급이 완료된 경우 수위 센서를 통해 상황을 감지하고 </a:t>
            </a:r>
            <a:r>
              <a:rPr lang="ko-KR" altLang="en-US" sz="2000" b="1" dirty="0" err="1"/>
              <a:t>서보모터를</a:t>
            </a:r>
            <a:r>
              <a:rPr lang="ko-KR" altLang="en-US" sz="2000" b="1" dirty="0"/>
              <a:t> 통해 식수대 잠금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과제 내용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D7DEA-0CAF-4699-BB80-220854902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992" y="3429000"/>
            <a:ext cx="2976396" cy="24159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009B9A-C94B-4DBD-A6AD-07653AD3AA36}"/>
              </a:ext>
            </a:extLst>
          </p:cNvPr>
          <p:cNvSpPr/>
          <p:nvPr/>
        </p:nvSpPr>
        <p:spPr>
          <a:xfrm>
            <a:off x="2599871" y="5844987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공급 전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703358-2A9C-4E1C-8ED2-06EA1BD5E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133" y="3429000"/>
            <a:ext cx="2976396" cy="24159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68A64B5-D816-41A8-97BA-6109B43B72A0}"/>
              </a:ext>
            </a:extLst>
          </p:cNvPr>
          <p:cNvSpPr/>
          <p:nvPr/>
        </p:nvSpPr>
        <p:spPr>
          <a:xfrm>
            <a:off x="7180836" y="5844987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공급 후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581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기능 </a:t>
            </a:r>
            <a:r>
              <a:rPr lang="en-US" altLang="ko-KR" sz="2500" b="1" dirty="0"/>
              <a:t>– </a:t>
            </a:r>
            <a:r>
              <a:rPr lang="ko-KR" altLang="en-US" sz="2500" b="1" dirty="0"/>
              <a:t>사료 배급</a:t>
            </a:r>
          </a:p>
          <a:p>
            <a:endParaRPr lang="en-US" altLang="ko-KR" sz="1000" b="1" dirty="0"/>
          </a:p>
          <a:p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사료대의 무게가 기준치 이하로 내려갈 경우 사료 배급기를 통해 사료를 배급한다</a:t>
            </a:r>
            <a:r>
              <a:rPr lang="en-US" altLang="ko-KR" sz="2000" b="1" dirty="0"/>
              <a:t>.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사료 배급이 필요한 경우 무게 센서를 통해 상황을 감지하고 </a:t>
            </a:r>
            <a:r>
              <a:rPr lang="ko-KR" altLang="en-US" sz="2000" b="1" dirty="0" err="1"/>
              <a:t>서보모터를</a:t>
            </a:r>
            <a:r>
              <a:rPr lang="ko-KR" altLang="en-US" sz="2000" b="1" dirty="0"/>
              <a:t> 통해 </a:t>
            </a:r>
            <a:r>
              <a:rPr lang="ko-KR" altLang="en-US" sz="2000" b="1" dirty="0" err="1"/>
              <a:t>배급기</a:t>
            </a:r>
            <a:r>
              <a:rPr lang="ko-KR" altLang="en-US" sz="2000" b="1" dirty="0"/>
              <a:t> 개방</a:t>
            </a:r>
            <a:endParaRPr lang="en-US" altLang="ko-KR" sz="2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사료 배급이 완료된 경우 무게 센서를 통해 상황을 감지하고 </a:t>
            </a:r>
            <a:r>
              <a:rPr lang="ko-KR" altLang="en-US" sz="2000" b="1" dirty="0" err="1"/>
              <a:t>서보모터를</a:t>
            </a:r>
            <a:r>
              <a:rPr lang="ko-KR" altLang="en-US" sz="2000" b="1" dirty="0"/>
              <a:t> 통해 </a:t>
            </a:r>
            <a:r>
              <a:rPr lang="ko-KR" altLang="en-US" sz="2000" b="1" dirty="0" err="1"/>
              <a:t>배급기</a:t>
            </a:r>
            <a:r>
              <a:rPr lang="ko-KR" altLang="en-US" sz="2000" b="1" dirty="0"/>
              <a:t> 잠금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과제 내용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009B9A-C94B-4DBD-A6AD-07653AD3AA36}"/>
              </a:ext>
            </a:extLst>
          </p:cNvPr>
          <p:cNvSpPr/>
          <p:nvPr/>
        </p:nvSpPr>
        <p:spPr>
          <a:xfrm>
            <a:off x="2599871" y="5844987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배급 전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8A64B5-D816-41A8-97BA-6109B43B72A0}"/>
              </a:ext>
            </a:extLst>
          </p:cNvPr>
          <p:cNvSpPr/>
          <p:nvPr/>
        </p:nvSpPr>
        <p:spPr>
          <a:xfrm>
            <a:off x="7180836" y="5844987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배급 후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DC788C-406A-4A3D-B557-0DD0CFC4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991" y="3429000"/>
            <a:ext cx="2976395" cy="24319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484898-5A45-45ED-A10C-E851253E8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133" y="3429000"/>
            <a:ext cx="2976395" cy="24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2931F4-90D0-4E92-8157-6636F79B6C07}"/>
              </a:ext>
            </a:extLst>
          </p:cNvPr>
          <p:cNvSpPr/>
          <p:nvPr/>
        </p:nvSpPr>
        <p:spPr>
          <a:xfrm>
            <a:off x="666912" y="1386840"/>
            <a:ext cx="10763087" cy="498364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5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500" b="1" dirty="0"/>
              <a:t>기능 </a:t>
            </a:r>
            <a:r>
              <a:rPr lang="en-US" altLang="ko-KR" sz="2500" b="1" dirty="0"/>
              <a:t>– </a:t>
            </a:r>
            <a:r>
              <a:rPr lang="ko-KR" altLang="en-US" sz="2500" b="1" dirty="0"/>
              <a:t>밝기 조절</a:t>
            </a:r>
          </a:p>
          <a:p>
            <a:endParaRPr lang="en-US" altLang="ko-KR" sz="1000" b="1" dirty="0"/>
          </a:p>
          <a:p>
            <a:r>
              <a:rPr lang="ko-KR" altLang="en-US" sz="2000" b="1" dirty="0"/>
              <a:t>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주위 환경의 밝기가 기준치 이하로 내려갈 경우 </a:t>
            </a:r>
            <a:r>
              <a:rPr lang="en-US" altLang="ko-KR" sz="2000" b="1" dirty="0"/>
              <a:t>LED</a:t>
            </a:r>
            <a:r>
              <a:rPr lang="ko-KR" altLang="en-US" sz="2000" b="1" dirty="0"/>
              <a:t>를 통해 주변을 밝힌다</a:t>
            </a:r>
            <a:r>
              <a:rPr lang="en-US" altLang="ko-KR" sz="2000" b="1" dirty="0"/>
              <a:t>.</a:t>
            </a:r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주변 밝기가 낮을 경우 조도 센서를 통해 상황을 감지하고 </a:t>
            </a:r>
            <a:r>
              <a:rPr lang="en-US" altLang="ko-KR" sz="2000" b="1" dirty="0"/>
              <a:t>LED</a:t>
            </a:r>
            <a:r>
              <a:rPr lang="ko-KR" altLang="en-US" sz="2000" b="1" dirty="0"/>
              <a:t>점등을 통해 밝기 증가</a:t>
            </a:r>
            <a:endParaRPr lang="en-US" altLang="ko-KR" sz="2000" b="1" dirty="0"/>
          </a:p>
          <a:p>
            <a:endParaRPr lang="en-US" altLang="ko-KR" sz="1000" b="1" dirty="0"/>
          </a:p>
          <a:p>
            <a:r>
              <a:rPr lang="en-US" altLang="ko-KR" sz="2000" b="1" dirty="0"/>
              <a:t> - </a:t>
            </a:r>
            <a:r>
              <a:rPr lang="ko-KR" altLang="en-US" sz="2000" b="1" dirty="0"/>
              <a:t>주변 밝기가 높을 경우 조도 센서를 통해 상황을 감지하고 </a:t>
            </a:r>
            <a:r>
              <a:rPr lang="en-US" altLang="ko-KR" sz="2000" b="1" dirty="0"/>
              <a:t>LED</a:t>
            </a:r>
            <a:r>
              <a:rPr lang="ko-KR" altLang="en-US" sz="2000" b="1" dirty="0"/>
              <a:t>소등을 통해 밝기 감소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17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51A0E2-FBAF-483C-94ED-1F5369B7409D}"/>
              </a:ext>
            </a:extLst>
          </p:cNvPr>
          <p:cNvSpPr/>
          <p:nvPr/>
        </p:nvSpPr>
        <p:spPr>
          <a:xfrm>
            <a:off x="506492" y="487520"/>
            <a:ext cx="2349004" cy="7458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b="1" dirty="0"/>
              <a:t>과제 내용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009B9A-C94B-4DBD-A6AD-07653AD3AA36}"/>
              </a:ext>
            </a:extLst>
          </p:cNvPr>
          <p:cNvSpPr/>
          <p:nvPr/>
        </p:nvSpPr>
        <p:spPr>
          <a:xfrm>
            <a:off x="2599871" y="5844987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점등 전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8A64B5-D816-41A8-97BA-6109B43B72A0}"/>
              </a:ext>
            </a:extLst>
          </p:cNvPr>
          <p:cNvSpPr/>
          <p:nvPr/>
        </p:nvSpPr>
        <p:spPr>
          <a:xfrm>
            <a:off x="7180836" y="5844987"/>
            <a:ext cx="2164990" cy="4158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&lt; </a:t>
            </a:r>
            <a:r>
              <a:rPr lang="ko-KR" altLang="en-US" b="1" dirty="0"/>
              <a:t>점등 후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EAB6E-E758-405E-A9A4-3089D25D5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921" y="3428999"/>
            <a:ext cx="2976397" cy="24159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58513D-B7E0-4C3E-B4FA-9D85101B6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133" y="3428999"/>
            <a:ext cx="3024590" cy="241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340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"/>
</p:tagLst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4334</TotalTime>
  <Words>993</Words>
  <Application>Microsoft Office PowerPoint</Application>
  <PresentationFormat>와이드스크린</PresentationFormat>
  <Paragraphs>465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나눔고딕</vt:lpstr>
      <vt:lpstr>맑은 고딕</vt:lpstr>
      <vt:lpstr>Arial</vt:lpstr>
      <vt:lpstr>Calibri Light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KIMGYEONGHO</cp:lastModifiedBy>
  <cp:revision>114</cp:revision>
  <dcterms:created xsi:type="dcterms:W3CDTF">2020-01-20T05:08:25Z</dcterms:created>
  <dcterms:modified xsi:type="dcterms:W3CDTF">2021-12-21T14:38:21Z</dcterms:modified>
</cp:coreProperties>
</file>